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8BA"/>
    <a:srgbClr val="000000"/>
    <a:srgbClr val="FEFFD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5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16012" y="1904999"/>
            <a:ext cx="6938963" cy="1582271"/>
          </a:xfrm>
        </p:spPr>
        <p:txBody>
          <a:bodyPr anchor="b" anchorCtr="0"/>
          <a:lstStyle>
            <a:lvl1pPr>
              <a:lnSpc>
                <a:spcPct val="95000"/>
              </a:lnSpc>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116013" y="3487271"/>
            <a:ext cx="6938961" cy="1143000"/>
          </a:xfrm>
        </p:spPr>
        <p:txBody>
          <a:bodyPr/>
          <a:lstStyle>
            <a:lvl1pPr marL="0" indent="0" algn="ctr">
              <a:spcBef>
                <a:spcPts val="300"/>
              </a:spcBef>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07741" y="5715000"/>
            <a:ext cx="2133600" cy="275478"/>
          </a:xfrm>
        </p:spPr>
        <p:txBody>
          <a:bodyPr/>
          <a:lstStyle>
            <a:lvl1pPr>
              <a:defRPr>
                <a:solidFill>
                  <a:schemeClr val="bg2">
                    <a:lumMod val="60000"/>
                    <a:lumOff val="40000"/>
                  </a:schemeClr>
                </a:solidFill>
              </a:defRPr>
            </a:lvl1pPr>
          </a:lstStyle>
          <a:p>
            <a:fld id="{628EAFA9-7502-42D3-9B79-C38E938C236F}" type="datetimeFigureOut">
              <a:rPr lang="en-US" smtClean="0"/>
              <a:t>7/10/12</a:t>
            </a:fld>
            <a:endParaRPr lang="en-US"/>
          </a:p>
        </p:txBody>
      </p:sp>
      <p:sp>
        <p:nvSpPr>
          <p:cNvPr id="5" name="Footer Placeholder 4"/>
          <p:cNvSpPr>
            <a:spLocks noGrp="1"/>
          </p:cNvSpPr>
          <p:nvPr>
            <p:ph type="ftr" sz="quarter" idx="11"/>
          </p:nvPr>
        </p:nvSpPr>
        <p:spPr>
          <a:xfrm>
            <a:off x="1102659" y="5715000"/>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5715000"/>
            <a:ext cx="457200" cy="275478"/>
          </a:xfrm>
        </p:spPr>
        <p:txBody>
          <a:bodyPr/>
          <a:lstStyle>
            <a:lvl1pPr>
              <a:defRPr>
                <a:solidFill>
                  <a:schemeClr val="bg2">
                    <a:lumMod val="60000"/>
                    <a:lumOff val="40000"/>
                  </a:schemeClr>
                </a:solidFill>
              </a:defRPr>
            </a:lvl1pPr>
          </a:lstStyle>
          <a:p>
            <a:fld id="{2D57B0AA-AC8E-4463-ADAC-E87D09B82E4F}"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4686766"/>
            <a:ext cx="7315200" cy="400705"/>
          </a:xfrm>
          <a:prstGeom prst="rect">
            <a:avLst/>
          </a:prstGeom>
        </p:spPr>
      </p:pic>
      <p:pic>
        <p:nvPicPr>
          <p:cNvPr id="10" name="Picture 9" descr="coverAccentTop.png"/>
          <p:cNvPicPr>
            <a:picLocks noChangeAspect="1"/>
          </p:cNvPicPr>
          <p:nvPr/>
        </p:nvPicPr>
        <p:blipFill>
          <a:blip r:embed="rId4"/>
          <a:stretch>
            <a:fillRect/>
          </a:stretch>
        </p:blipFill>
        <p:spPr>
          <a:xfrm>
            <a:off x="914400" y="1619136"/>
            <a:ext cx="7315200" cy="39138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4754083" y="673398"/>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4754083" y="5636584"/>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7774169" y="5636584"/>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7774169" y="673398"/>
            <a:ext cx="742950" cy="361950"/>
          </a:xfrm>
          <a:prstGeom prst="rect">
            <a:avLst/>
          </a:prstGeom>
          <a:noFill/>
        </p:spPr>
      </p:pic>
      <p:sp>
        <p:nvSpPr>
          <p:cNvPr id="2" name="Title 1"/>
          <p:cNvSpPr>
            <a:spLocks noGrp="1"/>
          </p:cNvSpPr>
          <p:nvPr>
            <p:ph type="title"/>
          </p:nvPr>
        </p:nvSpPr>
        <p:spPr>
          <a:xfrm>
            <a:off x="838200" y="914400"/>
            <a:ext cx="3429000" cy="1371600"/>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081121" y="914400"/>
            <a:ext cx="3108960" cy="4815841"/>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2667001"/>
            <a:ext cx="3429000" cy="2895600"/>
          </a:xfrm>
        </p:spPr>
        <p:txBody>
          <a:bodyPr vert="horz" lIns="91440" tIns="45720" rIns="91440" bIns="45720" rtlCol="0">
            <a:normAutofit/>
          </a:bodyPr>
          <a:lstStyle>
            <a:lvl1pPr marL="0" indent="0" algn="ctr">
              <a:spcBef>
                <a:spcPts val="500"/>
              </a:spcBef>
              <a:buNone/>
              <a:defRPr lang="en-US" sz="18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8" name="Picture 2" descr="captionAccent.png"/>
          <p:cNvPicPr>
            <a:picLocks noChangeAspect="1" noChangeArrowheads="1"/>
          </p:cNvPicPr>
          <p:nvPr/>
        </p:nvPicPr>
        <p:blipFill>
          <a:blip r:embed="rId4"/>
          <a:srcRect/>
          <a:stretch>
            <a:fillRect/>
          </a:stretch>
        </p:blipFill>
        <p:spPr bwMode="auto">
          <a:xfrm>
            <a:off x="838200" y="2326341"/>
            <a:ext cx="3429000" cy="240307"/>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1752600" y="565897"/>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1752600" y="4128247"/>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6648450" y="4128247"/>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6648450"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286000" y="780826"/>
            <a:ext cx="45720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pic>
        <p:nvPicPr>
          <p:cNvPr id="15" name="Picture 3" descr="scrollwork-Bottom.png"/>
          <p:cNvPicPr>
            <a:picLocks noChangeAspect="1" noChangeArrowheads="1"/>
          </p:cNvPicPr>
          <p:nvPr/>
        </p:nvPicPr>
        <p:blipFill>
          <a:blip r:embed="rId2"/>
          <a:srcRect/>
          <a:stretch>
            <a:fillRect/>
          </a:stretch>
        </p:blipFill>
        <p:spPr bwMode="auto">
          <a:xfrm flipH="1">
            <a:off x="993402" y="4128247"/>
            <a:ext cx="742950" cy="361950"/>
          </a:xfrm>
          <a:prstGeom prst="rect">
            <a:avLst/>
          </a:prstGeom>
          <a:noFill/>
        </p:spPr>
      </p:pic>
      <p:pic>
        <p:nvPicPr>
          <p:cNvPr id="4099" name="Picture 3" descr="scrollwork-Bottom.png"/>
          <p:cNvPicPr>
            <a:picLocks noChangeAspect="1" noChangeArrowheads="1"/>
          </p:cNvPicPr>
          <p:nvPr/>
        </p:nvPicPr>
        <p:blipFill>
          <a:blip r:embed="rId2"/>
          <a:srcRect/>
          <a:stretch>
            <a:fillRect/>
          </a:stretch>
        </p:blipFill>
        <p:spPr bwMode="auto">
          <a:xfrm>
            <a:off x="7407649" y="4128247"/>
            <a:ext cx="742950" cy="361950"/>
          </a:xfrm>
          <a:prstGeom prst="rect">
            <a:avLst/>
          </a:prstGeom>
          <a:noFill/>
        </p:spPr>
      </p:pic>
      <p:pic>
        <p:nvPicPr>
          <p:cNvPr id="12" name="Picture 2" descr="scrollwork-Top.png"/>
          <p:cNvPicPr>
            <a:picLocks noChangeAspect="1" noChangeArrowheads="1"/>
          </p:cNvPicPr>
          <p:nvPr/>
        </p:nvPicPr>
        <p:blipFill>
          <a:blip r:embed="rId3"/>
          <a:srcRect/>
          <a:stretch>
            <a:fillRect/>
          </a:stretch>
        </p:blipFill>
        <p:spPr bwMode="auto">
          <a:xfrm flipH="1">
            <a:off x="993402" y="565897"/>
            <a:ext cx="742950" cy="361950"/>
          </a:xfrm>
          <a:prstGeom prst="rect">
            <a:avLst/>
          </a:prstGeom>
          <a:noFill/>
        </p:spPr>
      </p:pic>
      <p:pic>
        <p:nvPicPr>
          <p:cNvPr id="4098" name="Picture 2" descr="scrollwork-Top.png"/>
          <p:cNvPicPr>
            <a:picLocks noChangeAspect="1" noChangeArrowheads="1"/>
          </p:cNvPicPr>
          <p:nvPr/>
        </p:nvPicPr>
        <p:blipFill>
          <a:blip r:embed="rId3"/>
          <a:srcRect/>
          <a:stretch>
            <a:fillRect/>
          </a:stretch>
        </p:blipFill>
        <p:spPr bwMode="auto">
          <a:xfrm>
            <a:off x="7407649"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
        <p:nvSpPr>
          <p:cNvPr id="14" name="Picture Placeholder 2"/>
          <p:cNvSpPr>
            <a:spLocks noGrp="1"/>
          </p:cNvSpPr>
          <p:nvPr>
            <p:ph type="pic" idx="13"/>
          </p:nvPr>
        </p:nvSpPr>
        <p:spPr>
          <a:xfrm>
            <a:off x="4912659"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084294"/>
            <a:ext cx="7543800" cy="3639670"/>
          </a:xfrm>
        </p:spPr>
        <p:txBody>
          <a:bodyPr vert="eaVert"/>
          <a:lstStyle>
            <a:lvl5pPr>
              <a:defRPr/>
            </a:lvl5pPr>
            <a:lvl6pPr marL="2286000">
              <a:defRPr/>
            </a:lvl6pPr>
            <a:lvl7pPr marL="2286000">
              <a:defRPr/>
            </a:lvl7pPr>
            <a:lvl8pPr marL="2286000">
              <a:defRPr/>
            </a:lvl8pPr>
            <a:lvl9pPr marL="22860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922048"/>
            <a:ext cx="1676400" cy="4814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922048"/>
            <a:ext cx="5638800" cy="481488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5122" name="Picture 2" descr="verticalAccent.png"/>
          <p:cNvPicPr>
            <a:picLocks noChangeAspect="1" noChangeArrowheads="1"/>
          </p:cNvPicPr>
          <p:nvPr/>
        </p:nvPicPr>
        <p:blipFill>
          <a:blip r:embed="rId2"/>
          <a:srcRect/>
          <a:stretch>
            <a:fillRect/>
          </a:stretch>
        </p:blipFill>
        <p:spPr bwMode="auto">
          <a:xfrm>
            <a:off x="6626225" y="860612"/>
            <a:ext cx="247364" cy="493776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02519" y="4038600"/>
            <a:ext cx="6938963" cy="1174376"/>
          </a:xfrm>
        </p:spPr>
        <p:txBody>
          <a:bodyPr anchor="b" anchorCtr="0">
            <a:noAutofit/>
          </a:bodyPr>
          <a:lstStyle>
            <a:lvl1pPr>
              <a:lnSpc>
                <a:spcPct val="95000"/>
              </a:lnSpc>
              <a:defRPr sz="5200"/>
            </a:lvl1pPr>
          </a:lstStyle>
          <a:p>
            <a:r>
              <a:rPr lang="en-US" smtClean="0"/>
              <a:t>Click to edit Master title style</a:t>
            </a:r>
            <a:endParaRPr lang="en-US" dirty="0"/>
          </a:p>
        </p:txBody>
      </p:sp>
      <p:sp>
        <p:nvSpPr>
          <p:cNvPr id="3" name="Subtitle 2"/>
          <p:cNvSpPr>
            <a:spLocks noGrp="1"/>
          </p:cNvSpPr>
          <p:nvPr>
            <p:ph type="subTitle" idx="1"/>
          </p:nvPr>
        </p:nvSpPr>
        <p:spPr>
          <a:xfrm>
            <a:off x="1102520" y="5212977"/>
            <a:ext cx="6938961" cy="775447"/>
          </a:xfrm>
        </p:spPr>
        <p:txBody>
          <a:bodyPr>
            <a:normAutofit/>
          </a:bodyPr>
          <a:lstStyle>
            <a:lvl1pPr marL="0" indent="0" algn="ctr">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07741" y="6214969"/>
            <a:ext cx="2133600" cy="275478"/>
          </a:xfrm>
        </p:spPr>
        <p:txBody>
          <a:bodyPr/>
          <a:lstStyle>
            <a:lvl1pPr>
              <a:defRPr>
                <a:solidFill>
                  <a:schemeClr val="bg2">
                    <a:lumMod val="60000"/>
                    <a:lumOff val="40000"/>
                  </a:schemeClr>
                </a:solidFill>
              </a:defRPr>
            </a:lvl1pPr>
          </a:lstStyle>
          <a:p>
            <a:fld id="{628EAFA9-7502-42D3-9B79-C38E938C236F}" type="datetimeFigureOut">
              <a:rPr lang="en-US" smtClean="0"/>
              <a:t>7/10/12</a:t>
            </a:fld>
            <a:endParaRPr lang="en-US"/>
          </a:p>
        </p:txBody>
      </p:sp>
      <p:sp>
        <p:nvSpPr>
          <p:cNvPr id="5" name="Footer Placeholder 4"/>
          <p:cNvSpPr>
            <a:spLocks noGrp="1"/>
          </p:cNvSpPr>
          <p:nvPr>
            <p:ph type="ftr" sz="quarter" idx="11"/>
          </p:nvPr>
        </p:nvSpPr>
        <p:spPr>
          <a:xfrm>
            <a:off x="1102659" y="6214969"/>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6214969"/>
            <a:ext cx="457200" cy="275478"/>
          </a:xfrm>
        </p:spPr>
        <p:txBody>
          <a:bodyPr/>
          <a:lstStyle>
            <a:lvl1pPr>
              <a:defRPr>
                <a:solidFill>
                  <a:schemeClr val="bg2">
                    <a:lumMod val="60000"/>
                    <a:lumOff val="40000"/>
                  </a:schemeClr>
                </a:solidFill>
              </a:defRPr>
            </a:lvl1pPr>
          </a:lstStyle>
          <a:p>
            <a:fld id="{2D57B0AA-AC8E-4463-ADAC-E87D09B82E4F}"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3915801"/>
            <a:ext cx="7315200" cy="400705"/>
          </a:xfrm>
          <a:prstGeom prst="rect">
            <a:avLst/>
          </a:prstGeom>
        </p:spPr>
      </p:pic>
      <p:sp>
        <p:nvSpPr>
          <p:cNvPr id="11" name="Picture Placeholder 2"/>
          <p:cNvSpPr>
            <a:spLocks noGrp="1"/>
          </p:cNvSpPr>
          <p:nvPr>
            <p:ph type="pic" idx="13"/>
          </p:nvPr>
        </p:nvSpPr>
        <p:spPr>
          <a:xfrm>
            <a:off x="1188720" y="1004455"/>
            <a:ext cx="6766560" cy="2729345"/>
          </a:xfrm>
          <a:solidFill>
            <a:schemeClr val="bg2"/>
          </a:solidFill>
          <a:ln w="127000">
            <a:solidFill>
              <a:schemeClr val="tx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6012" y="1904998"/>
            <a:ext cx="6938964" cy="1582271"/>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600" kern="1200">
                <a:solidFill>
                  <a:schemeClr val="tx1"/>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16012" y="3487271"/>
            <a:ext cx="6938960" cy="1143000"/>
          </a:xfrm>
        </p:spPr>
        <p:txBody>
          <a:bodyPr vert="horz" lIns="91440" tIns="45720" rIns="91440" bIns="45720" rtlCol="0">
            <a:normAutofit/>
          </a:bodyPr>
          <a:lstStyle>
            <a:lvl1pPr marL="0" indent="0" algn="ctr" defTabSz="914400" rtl="0" eaLnBrk="1" latinLnBrk="0" hangingPunct="1">
              <a:spcBef>
                <a:spcPts val="300"/>
              </a:spcBef>
              <a:buSzPct val="100000"/>
              <a:buFont typeface="Wingdings" pitchFamily="2" charset="2"/>
              <a:buNone/>
              <a:defRPr lang="en-US" sz="1800" kern="1200" smtClean="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8EAFA9-7502-42D3-9B79-C38E938C236F}"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1026" name="Picture 2" descr="SectionAccentTop.png"/>
          <p:cNvPicPr>
            <a:picLocks noChangeAspect="1" noChangeArrowheads="1"/>
          </p:cNvPicPr>
          <p:nvPr/>
        </p:nvPicPr>
        <p:blipFill>
          <a:blip r:embed="rId2"/>
          <a:srcRect/>
          <a:stretch>
            <a:fillRect/>
          </a:stretch>
        </p:blipFill>
        <p:spPr bwMode="auto">
          <a:xfrm>
            <a:off x="914400" y="1618488"/>
            <a:ext cx="7315200" cy="356382"/>
          </a:xfrm>
          <a:prstGeom prst="rect">
            <a:avLst/>
          </a:prstGeom>
          <a:noFill/>
        </p:spPr>
      </p:pic>
      <p:pic>
        <p:nvPicPr>
          <p:cNvPr id="1027" name="Picture 3" descr="SectionAccentBottom.png"/>
          <p:cNvPicPr>
            <a:picLocks noChangeAspect="1" noChangeArrowheads="1"/>
          </p:cNvPicPr>
          <p:nvPr/>
        </p:nvPicPr>
        <p:blipFill>
          <a:blip r:embed="rId3"/>
          <a:srcRect/>
          <a:stretch>
            <a:fillRect/>
          </a:stretch>
        </p:blipFill>
        <p:spPr bwMode="auto">
          <a:xfrm>
            <a:off x="914400" y="4690872"/>
            <a:ext cx="7315200" cy="356382"/>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926106"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5013" indent="-282575">
              <a:defRPr sz="1800"/>
            </a:lvl7pPr>
            <a:lvl8pPr marL="2287588" indent="-282575">
              <a:defRPr sz="1800"/>
            </a:lvl8pPr>
            <a:lvl9pPr marL="2568575" indent="-2809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8EAFA9-7502-42D3-9B79-C38E938C236F}" type="datetimeFigureOut">
              <a:rPr lang="en-US" smtClean="0"/>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81100"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8200"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4163">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5269006"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26106"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8EAFA9-7502-42D3-9B79-C38E938C236F}" type="datetimeFigureOut">
              <a:rPr lang="en-US" smtClean="0"/>
              <a:t>7/10/12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57B0AA-AC8E-4463-ADAC-E87D09B82E4F}" type="slidenum">
              <a:rPr lang="en-US" smtClean="0"/>
              <a:t>‹#›</a:t>
            </a:fld>
            <a:endParaRPr lang="en-US"/>
          </a:p>
        </p:txBody>
      </p:sp>
      <p:pic>
        <p:nvPicPr>
          <p:cNvPr id="2050" name="Picture 2" descr="comparisonRule.png"/>
          <p:cNvPicPr>
            <a:picLocks noChangeAspect="1" noChangeArrowheads="1"/>
          </p:cNvPicPr>
          <p:nvPr/>
        </p:nvPicPr>
        <p:blipFill>
          <a:blip r:embed="rId3"/>
          <a:srcRect/>
          <a:stretch>
            <a:fillRect/>
          </a:stretch>
        </p:blipFill>
        <p:spPr bwMode="auto">
          <a:xfrm>
            <a:off x="1247775" y="2686050"/>
            <a:ext cx="2609850" cy="133350"/>
          </a:xfrm>
          <a:prstGeom prst="rect">
            <a:avLst/>
          </a:prstGeom>
          <a:noFill/>
        </p:spPr>
      </p:pic>
      <p:pic>
        <p:nvPicPr>
          <p:cNvPr id="12" name="Picture 2" descr="comparisonRule.png"/>
          <p:cNvPicPr>
            <a:picLocks noChangeAspect="1" noChangeArrowheads="1"/>
          </p:cNvPicPr>
          <p:nvPr/>
        </p:nvPicPr>
        <p:blipFill>
          <a:blip r:embed="rId3"/>
          <a:srcRect/>
          <a:stretch>
            <a:fillRect/>
          </a:stretch>
        </p:blipFill>
        <p:spPr bwMode="auto">
          <a:xfrm>
            <a:off x="5335681" y="2686050"/>
            <a:ext cx="2609850" cy="13335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8EAFA9-7502-42D3-9B79-C38E938C236F}" type="datetimeFigureOut">
              <a:rPr lang="en-US" smtClean="0"/>
              <a:t>7/10/12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EAFA9-7502-42D3-9B79-C38E938C236F}" type="datetimeFigureOut">
              <a:rPr lang="en-US" smtClean="0"/>
              <a:t>7/10/12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3429000" cy="1371600"/>
          </a:xfrm>
        </p:spPr>
        <p:txBody>
          <a:bodyPr anchor="b">
            <a:noAutofit/>
          </a:bodyPr>
          <a:lstStyle>
            <a:lvl1pPr algn="ctr">
              <a:defRPr sz="3600" b="0"/>
            </a:lvl1pPr>
          </a:lstStyle>
          <a:p>
            <a:r>
              <a:rPr lang="en-US" smtClean="0"/>
              <a:t>Click to edit Master title style</a:t>
            </a:r>
            <a:endParaRPr lang="en-US" dirty="0"/>
          </a:p>
        </p:txBody>
      </p:sp>
      <p:sp>
        <p:nvSpPr>
          <p:cNvPr id="3" name="Content Placeholder 2"/>
          <p:cNvSpPr>
            <a:spLocks noGrp="1"/>
          </p:cNvSpPr>
          <p:nvPr>
            <p:ph idx="1"/>
          </p:nvPr>
        </p:nvSpPr>
        <p:spPr>
          <a:xfrm>
            <a:off x="4926106" y="914400"/>
            <a:ext cx="3429000" cy="4815841"/>
          </a:xfrm>
        </p:spPr>
        <p:txBody>
          <a:bodyPr>
            <a:normAutofit/>
          </a:bodyPr>
          <a:lstStyle>
            <a:lvl1pPr marL="341313" indent="-341313">
              <a:defRPr sz="2200"/>
            </a:lvl1pPr>
            <a:lvl2pPr marL="631825" indent="-284163">
              <a:defRPr sz="2000"/>
            </a:lvl2pPr>
            <a:lvl3pPr marL="914400" indent="-284163">
              <a:defRPr sz="1800"/>
            </a:lvl3pPr>
            <a:lvl4pPr marL="1196975" indent="-284163">
              <a:defRPr sz="1800"/>
            </a:lvl4pPr>
            <a:lvl5pPr marL="1487488" indent="-284163">
              <a:defRPr sz="1800"/>
            </a:lvl5pPr>
            <a:lvl6pPr marL="1770063" indent="-284163">
              <a:defRPr sz="1800"/>
            </a:lvl6pPr>
            <a:lvl7pPr marL="2060575" indent="-284163">
              <a:defRPr sz="1800"/>
            </a:lvl7pPr>
            <a:lvl8pPr marL="2344738" indent="-284163">
              <a:defRPr sz="1800"/>
            </a:lvl8pPr>
            <a:lvl9pPr marL="2627313" indent="-2841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8200" y="2667001"/>
            <a:ext cx="3429000" cy="2895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3074" name="Picture 2" descr="captionAccent.png"/>
          <p:cNvPicPr>
            <a:picLocks noChangeAspect="1" noChangeArrowheads="1"/>
          </p:cNvPicPr>
          <p:nvPr/>
        </p:nvPicPr>
        <p:blipFill>
          <a:blip r:embed="rId2"/>
          <a:srcRect/>
          <a:stretch>
            <a:fillRect/>
          </a:stretch>
        </p:blipFill>
        <p:spPr bwMode="auto">
          <a:xfrm>
            <a:off x="838200" y="2326341"/>
            <a:ext cx="3429000" cy="240307"/>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interiorEdging.png"/>
          <p:cNvPicPr>
            <a:picLocks noChangeAspect="1"/>
          </p:cNvPicPr>
          <p:nvPr/>
        </p:nvPicPr>
        <p:blipFill>
          <a:blip r:embed="rId16"/>
          <a:stretch>
            <a:fillRect/>
          </a:stretch>
        </p:blipFill>
        <p:spPr>
          <a:xfrm>
            <a:off x="0" y="0"/>
            <a:ext cx="9144000" cy="6858000"/>
          </a:xfrm>
          <a:prstGeom prst="rect">
            <a:avLst/>
          </a:prstGeom>
        </p:spPr>
      </p:pic>
      <p:sp>
        <p:nvSpPr>
          <p:cNvPr id="2" name="Title Placeholder 1"/>
          <p:cNvSpPr>
            <a:spLocks noGrp="1"/>
          </p:cNvSpPr>
          <p:nvPr>
            <p:ph type="title"/>
          </p:nvPr>
        </p:nvSpPr>
        <p:spPr>
          <a:xfrm>
            <a:off x="800100" y="381000"/>
            <a:ext cx="75438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2084294"/>
            <a:ext cx="6949440" cy="36396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118412"/>
            <a:ext cx="2133600" cy="275478"/>
          </a:xfrm>
          <a:prstGeom prst="rect">
            <a:avLst/>
          </a:prstGeom>
        </p:spPr>
        <p:txBody>
          <a:bodyPr vert="horz" lIns="91440" tIns="45720" rIns="91440" bIns="45720" rtlCol="0" anchor="ctr"/>
          <a:lstStyle>
            <a:lvl1pPr algn="r">
              <a:defRPr sz="1200">
                <a:solidFill>
                  <a:schemeClr val="tx1"/>
                </a:solidFill>
              </a:defRPr>
            </a:lvl1pPr>
          </a:lstStyle>
          <a:p>
            <a:fld id="{628EAFA9-7502-42D3-9B79-C38E938C236F}" type="datetimeFigureOut">
              <a:rPr lang="en-US" smtClean="0"/>
              <a:t>7/10/12</a:t>
            </a:fld>
            <a:endParaRPr lang="en-US"/>
          </a:p>
        </p:txBody>
      </p:sp>
      <p:sp>
        <p:nvSpPr>
          <p:cNvPr id="5" name="Footer Placeholder 4"/>
          <p:cNvSpPr>
            <a:spLocks noGrp="1"/>
          </p:cNvSpPr>
          <p:nvPr>
            <p:ph type="ftr" sz="quarter" idx="3"/>
          </p:nvPr>
        </p:nvSpPr>
        <p:spPr>
          <a:xfrm>
            <a:off x="457200" y="6118412"/>
            <a:ext cx="2895600" cy="275478"/>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4343400" y="6118412"/>
            <a:ext cx="457200" cy="275478"/>
          </a:xfrm>
          <a:prstGeom prst="rect">
            <a:avLst/>
          </a:prstGeom>
        </p:spPr>
        <p:txBody>
          <a:bodyPr vert="horz" lIns="91440" tIns="45720" rIns="91440" bIns="45720" rtlCol="0" anchor="ctr"/>
          <a:lstStyle>
            <a:lvl1pPr algn="ctr">
              <a:defRPr sz="1200">
                <a:solidFill>
                  <a:schemeClr val="tx1"/>
                </a:solidFill>
              </a:defRPr>
            </a:lvl1pPr>
          </a:lstStyle>
          <a:p>
            <a:fld id="{2D57B0AA-AC8E-4463-ADAC-E87D09B82E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5600" kern="1200">
          <a:solidFill>
            <a:schemeClr val="tx1"/>
          </a:solidFill>
          <a:latin typeface="+mj-lt"/>
          <a:ea typeface="+mj-ea"/>
          <a:cs typeface="+mj-cs"/>
        </a:defRPr>
      </a:lvl1pPr>
    </p:titleStyle>
    <p:body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6012" y="1968499"/>
            <a:ext cx="6938963" cy="1582271"/>
          </a:xfrm>
        </p:spPr>
        <p:txBody>
          <a:bodyPr>
            <a:noAutofit/>
          </a:bodyPr>
          <a:lstStyle/>
          <a:p>
            <a:r>
              <a:rPr lang="en-US" sz="3600" b="1" dirty="0" smtClean="0">
                <a:solidFill>
                  <a:srgbClr val="E8E8BA"/>
                </a:solidFill>
              </a:rPr>
              <a:t>What Does Instructional Technology in Education Mean?</a:t>
            </a:r>
            <a:r>
              <a:rPr lang="en-US" sz="4000" dirty="0" smtClean="0">
                <a:solidFill>
                  <a:srgbClr val="E8E8BA"/>
                </a:solidFill>
              </a:rPr>
              <a:t/>
            </a:r>
            <a:br>
              <a:rPr lang="en-US" sz="4000" dirty="0" smtClean="0">
                <a:solidFill>
                  <a:srgbClr val="E8E8BA"/>
                </a:solidFill>
              </a:rPr>
            </a:br>
            <a:r>
              <a:rPr lang="en-US" sz="3200" dirty="0" smtClean="0">
                <a:solidFill>
                  <a:srgbClr val="E8E8BA"/>
                </a:solidFill>
              </a:rPr>
              <a:t>Capstone Project</a:t>
            </a:r>
            <a:endParaRPr lang="en-US" sz="3200" dirty="0">
              <a:solidFill>
                <a:srgbClr val="E8E8BA"/>
              </a:solidFill>
            </a:endParaRPr>
          </a:p>
        </p:txBody>
      </p:sp>
      <p:sp>
        <p:nvSpPr>
          <p:cNvPr id="3" name="Subtitle 2"/>
          <p:cNvSpPr>
            <a:spLocks noGrp="1"/>
          </p:cNvSpPr>
          <p:nvPr>
            <p:ph type="subTitle" idx="1"/>
          </p:nvPr>
        </p:nvSpPr>
        <p:spPr>
          <a:xfrm>
            <a:off x="1116013" y="3598396"/>
            <a:ext cx="6938961" cy="1143000"/>
          </a:xfrm>
        </p:spPr>
        <p:txBody>
          <a:bodyPr>
            <a:normAutofit lnSpcReduction="10000"/>
          </a:bodyPr>
          <a:lstStyle/>
          <a:p>
            <a:r>
              <a:rPr lang="en-US" dirty="0" smtClean="0"/>
              <a:t>Ashley Chupp</a:t>
            </a:r>
          </a:p>
          <a:p>
            <a:r>
              <a:rPr lang="en-US" dirty="0" smtClean="0"/>
              <a:t>Summer 2012</a:t>
            </a:r>
          </a:p>
          <a:p>
            <a:r>
              <a:rPr lang="en-US" dirty="0" smtClean="0"/>
              <a:t>Instructional Technology M.Ed.</a:t>
            </a:r>
            <a:endParaRPr lang="en-US" dirty="0"/>
          </a:p>
        </p:txBody>
      </p:sp>
    </p:spTree>
    <p:extLst>
      <p:ext uri="{BB962C8B-B14F-4D97-AF65-F5344CB8AC3E}">
        <p14:creationId xmlns:p14="http://schemas.microsoft.com/office/powerpoint/2010/main" val="788863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PSC Standards</a:t>
            </a:r>
            <a:endParaRPr lang="en-US" dirty="0"/>
          </a:p>
        </p:txBody>
      </p:sp>
      <p:sp>
        <p:nvSpPr>
          <p:cNvPr id="3" name="Content Placeholder 2"/>
          <p:cNvSpPr>
            <a:spLocks noGrp="1"/>
          </p:cNvSpPr>
          <p:nvPr>
            <p:ph idx="1"/>
          </p:nvPr>
        </p:nvSpPr>
        <p:spPr>
          <a:xfrm>
            <a:off x="317500" y="2084293"/>
            <a:ext cx="8429625" cy="3948207"/>
          </a:xfrm>
        </p:spPr>
        <p:txBody>
          <a:bodyPr>
            <a:normAutofit/>
          </a:bodyPr>
          <a:lstStyle/>
          <a:p>
            <a:r>
              <a:rPr lang="en-US" dirty="0" smtClean="0"/>
              <a:t>Standard 1: Visionary Leadership (1.1, 1.2)</a:t>
            </a:r>
          </a:p>
          <a:p>
            <a:r>
              <a:rPr lang="en-US" dirty="0" smtClean="0"/>
              <a:t>Standard 2: Teaching, Learning &amp; Assessment (2.1, 2.2, 2.3, 2.4, 2.5)</a:t>
            </a:r>
          </a:p>
          <a:p>
            <a:r>
              <a:rPr lang="en-US" dirty="0" smtClean="0"/>
              <a:t>Standard 3: Digital Learning Environments (3.1, 3.2, 3.5, 3.7)</a:t>
            </a:r>
          </a:p>
          <a:p>
            <a:r>
              <a:rPr lang="en-US" dirty="0" smtClean="0"/>
              <a:t>Standard 4: Digital Citizenship &amp; Responsibility (4.2, 4.3) </a:t>
            </a:r>
          </a:p>
          <a:p>
            <a:r>
              <a:rPr lang="en-US" dirty="0" smtClean="0"/>
              <a:t>Standard 5: Professional Learning &amp; Program Evaluation (5.1, 5.2, 5.3)</a:t>
            </a:r>
          </a:p>
          <a:p>
            <a:r>
              <a:rPr lang="en-US" dirty="0" smtClean="0"/>
              <a:t>Standard 6: Candidate Professional Growth &amp; Development: (6.2, 6.3) </a:t>
            </a:r>
            <a:endParaRPr lang="en-US" dirty="0"/>
          </a:p>
        </p:txBody>
      </p:sp>
    </p:spTree>
    <p:extLst>
      <p:ext uri="{BB962C8B-B14F-4D97-AF65-F5344CB8AC3E}">
        <p14:creationId xmlns:p14="http://schemas.microsoft.com/office/powerpoint/2010/main" val="971943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a:t>
            </a:r>
            <a:endParaRPr lang="en-US" dirty="0"/>
          </a:p>
        </p:txBody>
      </p:sp>
      <p:sp>
        <p:nvSpPr>
          <p:cNvPr id="3" name="Content Placeholder 2"/>
          <p:cNvSpPr>
            <a:spLocks noGrp="1"/>
          </p:cNvSpPr>
          <p:nvPr>
            <p:ph idx="1"/>
          </p:nvPr>
        </p:nvSpPr>
        <p:spPr/>
        <p:txBody>
          <a:bodyPr/>
          <a:lstStyle/>
          <a:p>
            <a:r>
              <a:rPr lang="en-US" dirty="0" smtClean="0"/>
              <a:t>Teachers at Cartersville Middle School need time and training on utilizing available technology. Cartersville Middle School does not have regular trainings on using new or available technology in the classroom. Many teachers are not aware of the technologies available to them. </a:t>
            </a:r>
          </a:p>
          <a:p>
            <a:r>
              <a:rPr lang="en-US" dirty="0" smtClean="0"/>
              <a:t>Teachers also need one-on-one technology support or content-specific technology support.</a:t>
            </a:r>
            <a:endParaRPr lang="en-US" dirty="0"/>
          </a:p>
        </p:txBody>
      </p:sp>
    </p:spTree>
    <p:extLst>
      <p:ext uri="{BB962C8B-B14F-4D97-AF65-F5344CB8AC3E}">
        <p14:creationId xmlns:p14="http://schemas.microsoft.com/office/powerpoint/2010/main" val="395410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3" name="Content Placeholder 2"/>
          <p:cNvSpPr>
            <a:spLocks noGrp="1"/>
          </p:cNvSpPr>
          <p:nvPr>
            <p:ph idx="1"/>
          </p:nvPr>
        </p:nvSpPr>
        <p:spPr/>
        <p:txBody>
          <a:bodyPr/>
          <a:lstStyle/>
          <a:p>
            <a:r>
              <a:rPr lang="en-US" dirty="0" smtClean="0"/>
              <a:t>Design and offer trainings for interested teachers in using Notebook software, online applications and developing and utilizing Homework Hotline (classroom webpage). </a:t>
            </a:r>
          </a:p>
          <a:p>
            <a:r>
              <a:rPr lang="en-US" dirty="0" smtClean="0"/>
              <a:t>I will also offer teachers that chance to have one-on-one assistance or content-specific assistance in using technology.</a:t>
            </a:r>
          </a:p>
        </p:txBody>
      </p:sp>
    </p:spTree>
    <p:extLst>
      <p:ext uri="{BB962C8B-B14F-4D97-AF65-F5344CB8AC3E}">
        <p14:creationId xmlns:p14="http://schemas.microsoft.com/office/powerpoint/2010/main" val="3694578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Plan</a:t>
            </a:r>
            <a:endParaRPr lang="en-US" dirty="0"/>
          </a:p>
        </p:txBody>
      </p:sp>
      <p:sp>
        <p:nvSpPr>
          <p:cNvPr id="3" name="Content Placeholder 2"/>
          <p:cNvSpPr>
            <a:spLocks noGrp="1"/>
          </p:cNvSpPr>
          <p:nvPr>
            <p:ph idx="1"/>
          </p:nvPr>
        </p:nvSpPr>
        <p:spPr/>
        <p:txBody>
          <a:bodyPr/>
          <a:lstStyle/>
          <a:p>
            <a:r>
              <a:rPr lang="en-US" dirty="0"/>
              <a:t>Surveys, observations, and discussions with teachers will </a:t>
            </a:r>
            <a:r>
              <a:rPr lang="en-US" dirty="0" smtClean="0"/>
              <a:t>evaluate effectiveness as well as guide </a:t>
            </a:r>
            <a:r>
              <a:rPr lang="en-US" dirty="0"/>
              <a:t>and improve the development of new trainings. </a:t>
            </a:r>
            <a:endParaRPr lang="en-US" dirty="0" smtClean="0"/>
          </a:p>
          <a:p>
            <a:r>
              <a:rPr lang="en-US" dirty="0" smtClean="0"/>
              <a:t>Work samples will be collected to show the results of technology integration. </a:t>
            </a:r>
          </a:p>
          <a:p>
            <a:r>
              <a:rPr lang="en-US" dirty="0" smtClean="0"/>
              <a:t>Teachers will have a chance to share their ideas and success with other faculty members during faculty meetings. </a:t>
            </a:r>
            <a:endParaRPr lang="en-US" dirty="0"/>
          </a:p>
          <a:p>
            <a:endParaRPr lang="en-US" dirty="0"/>
          </a:p>
        </p:txBody>
      </p:sp>
    </p:spTree>
    <p:extLst>
      <p:ext uri="{BB962C8B-B14F-4D97-AF65-F5344CB8AC3E}">
        <p14:creationId xmlns:p14="http://schemas.microsoft.com/office/powerpoint/2010/main" val="245213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Capstone Experience</a:t>
            </a:r>
            <a:endParaRPr lang="en-US" dirty="0"/>
          </a:p>
        </p:txBody>
      </p:sp>
      <p:sp>
        <p:nvSpPr>
          <p:cNvPr id="3" name="Content Placeholder 2"/>
          <p:cNvSpPr>
            <a:spLocks noGrp="1"/>
          </p:cNvSpPr>
          <p:nvPr>
            <p:ph idx="1"/>
          </p:nvPr>
        </p:nvSpPr>
        <p:spPr>
          <a:xfrm>
            <a:off x="1097280" y="2084294"/>
            <a:ext cx="6949440" cy="4297456"/>
          </a:xfrm>
        </p:spPr>
        <p:txBody>
          <a:bodyPr>
            <a:normAutofit lnSpcReduction="10000"/>
          </a:bodyPr>
          <a:lstStyle/>
          <a:p>
            <a:r>
              <a:rPr lang="en-US" dirty="0" smtClean="0"/>
              <a:t>Discussed technology needs with teachers.</a:t>
            </a:r>
          </a:p>
          <a:p>
            <a:r>
              <a:rPr lang="en-US" dirty="0" smtClean="0"/>
              <a:t>Met with administration and content coaches to gain support and approval of capstone project.</a:t>
            </a:r>
          </a:p>
          <a:p>
            <a:r>
              <a:rPr lang="en-US" dirty="0" smtClean="0"/>
              <a:t>Trainings offered: Homework Hotline &amp; Twitter, Google Docs &amp; Gmail, Basic Notebook Software, and Online Tools (created wiki for teachers as a resource). </a:t>
            </a:r>
          </a:p>
          <a:p>
            <a:r>
              <a:rPr lang="en-US" dirty="0" smtClean="0"/>
              <a:t>Helped teachers on an as-needed basis with technology and engaging students with technology.</a:t>
            </a:r>
          </a:p>
          <a:p>
            <a:r>
              <a:rPr lang="en-US" dirty="0" smtClean="0"/>
              <a:t>Helped parents with technology needs and resources during parent meetings and during our CMS night. </a:t>
            </a:r>
          </a:p>
          <a:p>
            <a:endParaRPr lang="en-US" dirty="0" smtClean="0"/>
          </a:p>
        </p:txBody>
      </p:sp>
    </p:spTree>
    <p:extLst>
      <p:ext uri="{BB962C8B-B14F-4D97-AF65-F5344CB8AC3E}">
        <p14:creationId xmlns:p14="http://schemas.microsoft.com/office/powerpoint/2010/main" val="4129961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t>Results</a:t>
            </a:r>
            <a:r>
              <a:rPr lang="en-US" dirty="0" smtClean="0"/>
              <a:t/>
            </a:r>
            <a:br>
              <a:rPr lang="en-US" dirty="0" smtClean="0"/>
            </a:br>
            <a:r>
              <a:rPr lang="en-US" sz="3600" dirty="0" smtClean="0"/>
              <a:t>(Responses from Teachers)</a:t>
            </a:r>
            <a:endParaRPr lang="en-US" sz="3600" dirty="0"/>
          </a:p>
        </p:txBody>
      </p:sp>
      <p:sp>
        <p:nvSpPr>
          <p:cNvPr id="3" name="Content Placeholder 2"/>
          <p:cNvSpPr>
            <a:spLocks noGrp="1"/>
          </p:cNvSpPr>
          <p:nvPr>
            <p:ph idx="1"/>
          </p:nvPr>
        </p:nvSpPr>
        <p:spPr>
          <a:xfrm>
            <a:off x="1097280" y="2084294"/>
            <a:ext cx="6949440" cy="4297456"/>
          </a:xfrm>
        </p:spPr>
        <p:txBody>
          <a:bodyPr>
            <a:noAutofit/>
          </a:bodyPr>
          <a:lstStyle/>
          <a:p>
            <a:r>
              <a:rPr lang="en-US" sz="2100" dirty="0" smtClean="0"/>
              <a:t>I learned to set-up my own website. I feel like it helps my students having access to notes, vocabulary and other resources.</a:t>
            </a:r>
          </a:p>
          <a:p>
            <a:r>
              <a:rPr lang="en-US" sz="2100" dirty="0" smtClean="0"/>
              <a:t>I use Twitter on a regular basis now to inform students of upcoming tests and projects. </a:t>
            </a:r>
          </a:p>
          <a:p>
            <a:r>
              <a:rPr lang="en-US" sz="2100" dirty="0" smtClean="0"/>
              <a:t>We (8</a:t>
            </a:r>
            <a:r>
              <a:rPr lang="en-US" sz="2100" baseline="30000" dirty="0" smtClean="0"/>
              <a:t>th</a:t>
            </a:r>
            <a:r>
              <a:rPr lang="en-US" sz="2100" dirty="0" smtClean="0"/>
              <a:t> grade social studies department) are having students use Google Docs to keep up with papers and information for Social Studies Fair this year. Thanks for your help! It’s so much easier to keep up with and print student work. </a:t>
            </a:r>
          </a:p>
          <a:p>
            <a:r>
              <a:rPr lang="en-US" sz="2100" dirty="0" smtClean="0"/>
              <a:t>Thanks for helping me create review games for my students using my </a:t>
            </a:r>
            <a:r>
              <a:rPr lang="en-US" sz="2100" dirty="0" err="1" smtClean="0"/>
              <a:t>Smartboard</a:t>
            </a:r>
            <a:r>
              <a:rPr lang="en-US" sz="2100" dirty="0" smtClean="0"/>
              <a:t>!</a:t>
            </a:r>
            <a:endParaRPr lang="en-US" sz="2100" dirty="0"/>
          </a:p>
        </p:txBody>
      </p:sp>
    </p:spTree>
    <p:extLst>
      <p:ext uri="{BB962C8B-B14F-4D97-AF65-F5344CB8AC3E}">
        <p14:creationId xmlns:p14="http://schemas.microsoft.com/office/powerpoint/2010/main" val="438009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Examples of Teacher Webpages</a:t>
            </a:r>
            <a:endParaRPr lang="en-US" sz="4400" dirty="0"/>
          </a:p>
        </p:txBody>
      </p:sp>
      <p:pic>
        <p:nvPicPr>
          <p:cNvPr id="5" name="Picture 4" descr="Flowers webp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1277" y="1752600"/>
            <a:ext cx="3680718" cy="2339975"/>
          </a:xfrm>
          <a:prstGeom prst="rect">
            <a:avLst/>
          </a:prstGeom>
        </p:spPr>
      </p:pic>
      <p:pic>
        <p:nvPicPr>
          <p:cNvPr id="7" name="Picture 6" descr="Cottongim webp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 y="1752600"/>
            <a:ext cx="3704299" cy="2339975"/>
          </a:xfrm>
          <a:prstGeom prst="rect">
            <a:avLst/>
          </a:prstGeom>
        </p:spPr>
      </p:pic>
      <p:pic>
        <p:nvPicPr>
          <p:cNvPr id="8" name="Picture 7" descr="James webpa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375" y="4297269"/>
            <a:ext cx="3556000" cy="2401346"/>
          </a:xfrm>
          <a:prstGeom prst="rect">
            <a:avLst/>
          </a:prstGeom>
        </p:spPr>
      </p:pic>
      <p:pic>
        <p:nvPicPr>
          <p:cNvPr id="9" name="Picture 8" descr="Johnson webpag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4010" y="4297269"/>
            <a:ext cx="4195348" cy="2401346"/>
          </a:xfrm>
          <a:prstGeom prst="rect">
            <a:avLst/>
          </a:prstGeom>
        </p:spPr>
      </p:pic>
    </p:spTree>
    <p:extLst>
      <p:ext uri="{BB962C8B-B14F-4D97-AF65-F5344CB8AC3E}">
        <p14:creationId xmlns:p14="http://schemas.microsoft.com/office/powerpoint/2010/main" val="2848075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Continued</a:t>
            </a:r>
            <a:endParaRPr lang="en-US" dirty="0"/>
          </a:p>
        </p:txBody>
      </p:sp>
      <p:sp>
        <p:nvSpPr>
          <p:cNvPr id="3" name="Content Placeholder 2"/>
          <p:cNvSpPr>
            <a:spLocks noGrp="1"/>
          </p:cNvSpPr>
          <p:nvPr>
            <p:ph idx="1"/>
          </p:nvPr>
        </p:nvSpPr>
        <p:spPr>
          <a:xfrm>
            <a:off x="1097280" y="2084293"/>
            <a:ext cx="6949440" cy="4313331"/>
          </a:xfrm>
        </p:spPr>
        <p:txBody>
          <a:bodyPr/>
          <a:lstStyle/>
          <a:p>
            <a:r>
              <a:rPr lang="en-US" dirty="0" smtClean="0"/>
              <a:t>The capstone project went to plan. My administration supported my efforts and so did many of the teachers at my school. I feel teachers are slowly growing in their technology use. Once I helped a teacher, he or she was able to share that information with teammates or other colleagues. </a:t>
            </a:r>
          </a:p>
          <a:p>
            <a:r>
              <a:rPr lang="en-US" dirty="0" smtClean="0"/>
              <a:t>Teachers gave positive feedback on surveys and looked forward to more technology training. </a:t>
            </a:r>
            <a:endParaRPr lang="en-US" dirty="0"/>
          </a:p>
          <a:p>
            <a:r>
              <a:rPr lang="en-US" dirty="0" smtClean="0"/>
              <a:t>I expect to continue trainings and helping teachers on an as-needed basis. </a:t>
            </a:r>
            <a:endParaRPr lang="en-US" dirty="0"/>
          </a:p>
        </p:txBody>
      </p:sp>
    </p:spTree>
    <p:extLst>
      <p:ext uri="{BB962C8B-B14F-4D97-AF65-F5344CB8AC3E}">
        <p14:creationId xmlns:p14="http://schemas.microsoft.com/office/powerpoint/2010/main" val="2873866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lstStyle/>
          <a:p>
            <a:r>
              <a:rPr lang="en-US" dirty="0" smtClean="0"/>
              <a:t>Cartersville Middle School will continue to need a technology leader in order to share the technology vision of the school. </a:t>
            </a:r>
          </a:p>
          <a:p>
            <a:r>
              <a:rPr lang="en-US" dirty="0" smtClean="0"/>
              <a:t>Teachers responded well to trainings and one-on-one technology assistance. Teachers were able to learn and share with colleagues. </a:t>
            </a:r>
          </a:p>
          <a:p>
            <a:r>
              <a:rPr lang="en-US" dirty="0" smtClean="0"/>
              <a:t>Teachers will continue to need help with integrating technology at Cartersville Middle School. </a:t>
            </a:r>
          </a:p>
        </p:txBody>
      </p:sp>
    </p:spTree>
    <p:extLst>
      <p:ext uri="{BB962C8B-B14F-4D97-AF65-F5344CB8AC3E}">
        <p14:creationId xmlns:p14="http://schemas.microsoft.com/office/powerpoint/2010/main" val="2351371597"/>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rmal">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Formal.thmx</Template>
  <TotalTime>278</TotalTime>
  <Words>612</Words>
  <Application>Microsoft Macintosh PowerPoint</Application>
  <PresentationFormat>On-screen Show (4:3)</PresentationFormat>
  <Paragraphs>41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Formal</vt:lpstr>
      <vt:lpstr>What Does Instructional Technology in Education Mean? Capstone Project</vt:lpstr>
      <vt:lpstr>Need</vt:lpstr>
      <vt:lpstr>Plan</vt:lpstr>
      <vt:lpstr>Evaluation Plan</vt:lpstr>
      <vt:lpstr>Capstone Experience</vt:lpstr>
      <vt:lpstr>Results (Responses from Teachers)</vt:lpstr>
      <vt:lpstr>Examples of Teacher Webpages</vt:lpstr>
      <vt:lpstr>Results Continued</vt:lpstr>
      <vt:lpstr>Reflection</vt:lpstr>
      <vt:lpstr>PSC Standards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Instructional Technology in Education Mean? Capstone Project</dc:title>
  <dc:creator>Dustin Chupp</dc:creator>
  <cp:lastModifiedBy>Dustin Chupp</cp:lastModifiedBy>
  <cp:revision>17</cp:revision>
  <dcterms:created xsi:type="dcterms:W3CDTF">2012-07-09T16:08:06Z</dcterms:created>
  <dcterms:modified xsi:type="dcterms:W3CDTF">2012-07-10T11:03:45Z</dcterms:modified>
</cp:coreProperties>
</file>